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71"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E171C540-C4AB-43C0-BB6D-9B6F1688486A}" type="datetimeFigureOut">
              <a:rPr lang="ar-SA" smtClean="0"/>
              <a:t>05/11/1442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8313C71-724C-4C2A-9604-2AC359F437C0}" type="slidenum">
              <a:rPr lang="ar-SA" smtClean="0"/>
              <a:t>‹#›</a:t>
            </a:fld>
            <a:endParaRPr lang="ar-SA"/>
          </a:p>
        </p:txBody>
      </p:sp>
    </p:spTree>
    <p:extLst>
      <p:ext uri="{BB962C8B-B14F-4D97-AF65-F5344CB8AC3E}">
        <p14:creationId xmlns:p14="http://schemas.microsoft.com/office/powerpoint/2010/main" val="619866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171C540-C4AB-43C0-BB6D-9B6F1688486A}" type="datetimeFigureOut">
              <a:rPr lang="ar-SA" smtClean="0"/>
              <a:t>05/11/1442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8313C71-724C-4C2A-9604-2AC359F437C0}" type="slidenum">
              <a:rPr lang="ar-SA" smtClean="0"/>
              <a:t>‹#›</a:t>
            </a:fld>
            <a:endParaRPr lang="ar-SA"/>
          </a:p>
        </p:txBody>
      </p:sp>
    </p:spTree>
    <p:extLst>
      <p:ext uri="{BB962C8B-B14F-4D97-AF65-F5344CB8AC3E}">
        <p14:creationId xmlns:p14="http://schemas.microsoft.com/office/powerpoint/2010/main" val="1970418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171C540-C4AB-43C0-BB6D-9B6F1688486A}" type="datetimeFigureOut">
              <a:rPr lang="ar-SA" smtClean="0"/>
              <a:t>05/11/1442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8313C71-724C-4C2A-9604-2AC359F437C0}" type="slidenum">
              <a:rPr lang="ar-SA" smtClean="0"/>
              <a:t>‹#›</a:t>
            </a:fld>
            <a:endParaRPr lang="ar-SA"/>
          </a:p>
        </p:txBody>
      </p:sp>
    </p:spTree>
    <p:extLst>
      <p:ext uri="{BB962C8B-B14F-4D97-AF65-F5344CB8AC3E}">
        <p14:creationId xmlns:p14="http://schemas.microsoft.com/office/powerpoint/2010/main" val="996228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171C540-C4AB-43C0-BB6D-9B6F1688486A}" type="datetimeFigureOut">
              <a:rPr lang="ar-SA" smtClean="0"/>
              <a:t>05/11/1442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8313C71-724C-4C2A-9604-2AC359F437C0}" type="slidenum">
              <a:rPr lang="ar-SA" smtClean="0"/>
              <a:t>‹#›</a:t>
            </a:fld>
            <a:endParaRPr lang="ar-SA"/>
          </a:p>
        </p:txBody>
      </p:sp>
    </p:spTree>
    <p:extLst>
      <p:ext uri="{BB962C8B-B14F-4D97-AF65-F5344CB8AC3E}">
        <p14:creationId xmlns:p14="http://schemas.microsoft.com/office/powerpoint/2010/main" val="721075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171C540-C4AB-43C0-BB6D-9B6F1688486A}" type="datetimeFigureOut">
              <a:rPr lang="ar-SA" smtClean="0"/>
              <a:t>05/11/1442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8313C71-724C-4C2A-9604-2AC359F437C0}" type="slidenum">
              <a:rPr lang="ar-SA" smtClean="0"/>
              <a:t>‹#›</a:t>
            </a:fld>
            <a:endParaRPr lang="ar-SA"/>
          </a:p>
        </p:txBody>
      </p:sp>
    </p:spTree>
    <p:extLst>
      <p:ext uri="{BB962C8B-B14F-4D97-AF65-F5344CB8AC3E}">
        <p14:creationId xmlns:p14="http://schemas.microsoft.com/office/powerpoint/2010/main" val="1782647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E171C540-C4AB-43C0-BB6D-9B6F1688486A}" type="datetimeFigureOut">
              <a:rPr lang="ar-SA" smtClean="0"/>
              <a:t>05/11/1442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38313C71-724C-4C2A-9604-2AC359F437C0}" type="slidenum">
              <a:rPr lang="ar-SA" smtClean="0"/>
              <a:t>‹#›</a:t>
            </a:fld>
            <a:endParaRPr lang="ar-SA"/>
          </a:p>
        </p:txBody>
      </p:sp>
    </p:spTree>
    <p:extLst>
      <p:ext uri="{BB962C8B-B14F-4D97-AF65-F5344CB8AC3E}">
        <p14:creationId xmlns:p14="http://schemas.microsoft.com/office/powerpoint/2010/main" val="3853393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E171C540-C4AB-43C0-BB6D-9B6F1688486A}" type="datetimeFigureOut">
              <a:rPr lang="ar-SA" smtClean="0"/>
              <a:t>05/11/1442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38313C71-724C-4C2A-9604-2AC359F437C0}" type="slidenum">
              <a:rPr lang="ar-SA" smtClean="0"/>
              <a:t>‹#›</a:t>
            </a:fld>
            <a:endParaRPr lang="ar-SA"/>
          </a:p>
        </p:txBody>
      </p:sp>
    </p:spTree>
    <p:extLst>
      <p:ext uri="{BB962C8B-B14F-4D97-AF65-F5344CB8AC3E}">
        <p14:creationId xmlns:p14="http://schemas.microsoft.com/office/powerpoint/2010/main" val="9580453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E171C540-C4AB-43C0-BB6D-9B6F1688486A}" type="datetimeFigureOut">
              <a:rPr lang="ar-SA" smtClean="0"/>
              <a:t>05/11/1442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38313C71-724C-4C2A-9604-2AC359F437C0}" type="slidenum">
              <a:rPr lang="ar-SA" smtClean="0"/>
              <a:t>‹#›</a:t>
            </a:fld>
            <a:endParaRPr lang="ar-SA"/>
          </a:p>
        </p:txBody>
      </p:sp>
    </p:spTree>
    <p:extLst>
      <p:ext uri="{BB962C8B-B14F-4D97-AF65-F5344CB8AC3E}">
        <p14:creationId xmlns:p14="http://schemas.microsoft.com/office/powerpoint/2010/main" val="1623106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171C540-C4AB-43C0-BB6D-9B6F1688486A}" type="datetimeFigureOut">
              <a:rPr lang="ar-SA" smtClean="0"/>
              <a:t>05/11/1442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38313C71-724C-4C2A-9604-2AC359F437C0}" type="slidenum">
              <a:rPr lang="ar-SA" smtClean="0"/>
              <a:t>‹#›</a:t>
            </a:fld>
            <a:endParaRPr lang="ar-SA"/>
          </a:p>
        </p:txBody>
      </p:sp>
    </p:spTree>
    <p:extLst>
      <p:ext uri="{BB962C8B-B14F-4D97-AF65-F5344CB8AC3E}">
        <p14:creationId xmlns:p14="http://schemas.microsoft.com/office/powerpoint/2010/main" val="945619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171C540-C4AB-43C0-BB6D-9B6F1688486A}" type="datetimeFigureOut">
              <a:rPr lang="ar-SA" smtClean="0"/>
              <a:t>05/11/1442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38313C71-724C-4C2A-9604-2AC359F437C0}" type="slidenum">
              <a:rPr lang="ar-SA" smtClean="0"/>
              <a:t>‹#›</a:t>
            </a:fld>
            <a:endParaRPr lang="ar-SA"/>
          </a:p>
        </p:txBody>
      </p:sp>
    </p:spTree>
    <p:extLst>
      <p:ext uri="{BB962C8B-B14F-4D97-AF65-F5344CB8AC3E}">
        <p14:creationId xmlns:p14="http://schemas.microsoft.com/office/powerpoint/2010/main" val="599606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171C540-C4AB-43C0-BB6D-9B6F1688486A}" type="datetimeFigureOut">
              <a:rPr lang="ar-SA" smtClean="0"/>
              <a:t>05/11/1442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38313C71-724C-4C2A-9604-2AC359F437C0}" type="slidenum">
              <a:rPr lang="ar-SA" smtClean="0"/>
              <a:t>‹#›</a:t>
            </a:fld>
            <a:endParaRPr lang="ar-SA"/>
          </a:p>
        </p:txBody>
      </p:sp>
    </p:spTree>
    <p:extLst>
      <p:ext uri="{BB962C8B-B14F-4D97-AF65-F5344CB8AC3E}">
        <p14:creationId xmlns:p14="http://schemas.microsoft.com/office/powerpoint/2010/main" val="2652366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171C540-C4AB-43C0-BB6D-9B6F1688486A}" type="datetimeFigureOut">
              <a:rPr lang="ar-SA" smtClean="0"/>
              <a:t>05/11/1442</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8313C71-724C-4C2A-9604-2AC359F437C0}" type="slidenum">
              <a:rPr lang="ar-SA" smtClean="0"/>
              <a:t>‹#›</a:t>
            </a:fld>
            <a:endParaRPr lang="ar-SA"/>
          </a:p>
        </p:txBody>
      </p:sp>
    </p:spTree>
    <p:extLst>
      <p:ext uri="{BB962C8B-B14F-4D97-AF65-F5344CB8AC3E}">
        <p14:creationId xmlns:p14="http://schemas.microsoft.com/office/powerpoint/2010/main" val="32805443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23507" y="432887"/>
            <a:ext cx="7858875" cy="4520793"/>
          </a:xfrm>
        </p:spPr>
        <p:txBody>
          <a:bodyPr/>
          <a:lstStyle/>
          <a:p>
            <a:pPr marL="182880" indent="0" algn="ctr" rtl="1">
              <a:buNone/>
            </a:pPr>
            <a:r>
              <a:rPr lang="ar-SA" b="1" dirty="0">
                <a:solidFill>
                  <a:srgbClr val="FF0000"/>
                </a:solidFill>
                <a:effectLst/>
                <a:latin typeface="Arial" pitchFamily="34" charset="0"/>
                <a:cs typeface="Arial" pitchFamily="34" charset="0"/>
              </a:rPr>
              <a:t>اعناب عملي</a:t>
            </a:r>
            <a:r>
              <a:rPr lang="en-US" b="1" dirty="0">
                <a:solidFill>
                  <a:srgbClr val="FF0000"/>
                </a:solidFill>
                <a:effectLst/>
                <a:latin typeface="Arial" pitchFamily="34" charset="0"/>
                <a:cs typeface="Arial" pitchFamily="34" charset="0"/>
              </a:rPr>
              <a:t/>
            </a:r>
            <a:br>
              <a:rPr lang="en-US" b="1" dirty="0">
                <a:solidFill>
                  <a:srgbClr val="FF0000"/>
                </a:solidFill>
                <a:effectLst/>
                <a:latin typeface="Arial" pitchFamily="34" charset="0"/>
                <a:cs typeface="Arial" pitchFamily="34" charset="0"/>
              </a:rPr>
            </a:br>
            <a:r>
              <a:rPr lang="en-US" b="1" dirty="0">
                <a:solidFill>
                  <a:srgbClr val="FF0000"/>
                </a:solidFill>
                <a:effectLst/>
                <a:latin typeface="Arial" pitchFamily="34" charset="0"/>
                <a:cs typeface="Arial" pitchFamily="34" charset="0"/>
              </a:rPr>
              <a:t/>
            </a:r>
            <a:br>
              <a:rPr lang="en-US" b="1" dirty="0">
                <a:solidFill>
                  <a:srgbClr val="FF0000"/>
                </a:solidFill>
                <a:effectLst/>
                <a:latin typeface="Arial" pitchFamily="34" charset="0"/>
                <a:cs typeface="Arial" pitchFamily="34" charset="0"/>
              </a:rPr>
            </a:br>
            <a:r>
              <a:rPr lang="ar-SA" b="1" dirty="0">
                <a:solidFill>
                  <a:srgbClr val="FF0000"/>
                </a:solidFill>
                <a:effectLst/>
                <a:latin typeface="Arial" pitchFamily="34" charset="0"/>
                <a:cs typeface="Arial" pitchFamily="34" charset="0"/>
              </a:rPr>
              <a:t>المحاضرة </a:t>
            </a:r>
            <a:r>
              <a:rPr lang="ar-SA" b="1" dirty="0" smtClean="0">
                <a:solidFill>
                  <a:srgbClr val="FF0000"/>
                </a:solidFill>
                <a:effectLst/>
                <a:latin typeface="Arial" pitchFamily="34" charset="0"/>
                <a:cs typeface="Arial" pitchFamily="34" charset="0"/>
              </a:rPr>
              <a:t>ا</a:t>
            </a:r>
            <a:r>
              <a:rPr lang="ar-IQ" b="1" dirty="0" smtClean="0">
                <a:solidFill>
                  <a:srgbClr val="FF0000"/>
                </a:solidFill>
                <a:latin typeface="Arial" pitchFamily="34" charset="0"/>
                <a:cs typeface="Arial" pitchFamily="34" charset="0"/>
              </a:rPr>
              <a:t>لخامسة</a:t>
            </a:r>
            <a:r>
              <a:rPr lang="en-US" b="1" dirty="0">
                <a:solidFill>
                  <a:srgbClr val="FF0000"/>
                </a:solidFill>
                <a:effectLst/>
                <a:latin typeface="Arial" pitchFamily="34" charset="0"/>
                <a:cs typeface="Arial" pitchFamily="34" charset="0"/>
              </a:rPr>
              <a:t/>
            </a:r>
            <a:br>
              <a:rPr lang="en-US" b="1" dirty="0">
                <a:solidFill>
                  <a:srgbClr val="FF0000"/>
                </a:solidFill>
                <a:effectLst/>
                <a:latin typeface="Arial" pitchFamily="34" charset="0"/>
                <a:cs typeface="Arial" pitchFamily="34" charset="0"/>
              </a:rPr>
            </a:br>
            <a:r>
              <a:rPr lang="en-US" b="1" dirty="0">
                <a:solidFill>
                  <a:srgbClr val="FF0000"/>
                </a:solidFill>
                <a:effectLst/>
                <a:latin typeface="Arial" pitchFamily="34" charset="0"/>
                <a:cs typeface="Arial" pitchFamily="34" charset="0"/>
              </a:rPr>
              <a:t/>
            </a:r>
            <a:br>
              <a:rPr lang="en-US" b="1" dirty="0">
                <a:solidFill>
                  <a:srgbClr val="FF0000"/>
                </a:solidFill>
                <a:effectLst/>
                <a:latin typeface="Arial" pitchFamily="34" charset="0"/>
                <a:cs typeface="Arial" pitchFamily="34" charset="0"/>
              </a:rPr>
            </a:br>
            <a:r>
              <a:rPr lang="ar-SA" b="1" dirty="0">
                <a:solidFill>
                  <a:srgbClr val="FF0000"/>
                </a:solidFill>
                <a:effectLst/>
                <a:latin typeface="Arial" pitchFamily="34" charset="0"/>
                <a:cs typeface="Arial" pitchFamily="34" charset="0"/>
              </a:rPr>
              <a:t>الدكتور حمزة عباس حمزة</a:t>
            </a:r>
            <a:endParaRPr lang="en-US" b="1"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507997272"/>
      </p:ext>
    </p:extLst>
  </p:cSld>
  <p:clrMapOvr>
    <a:masterClrMapping/>
  </p:clrMapOvr>
  <mc:AlternateContent xmlns:mc="http://schemas.openxmlformats.org/markup-compatibility/2006" xmlns:p14="http://schemas.microsoft.com/office/powerpoint/2010/main">
    <mc:Choice Requires="p14">
      <p:transition spd="slow" p14:dur="2000" advTm="20618"/>
    </mc:Choice>
    <mc:Fallback xmlns="">
      <p:transition spd="slow" advTm="20618"/>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solidFill>
                  <a:srgbClr val="FF0000"/>
                </a:solidFill>
              </a:rPr>
              <a:t>ازهار خنثى</a:t>
            </a:r>
            <a:endParaRPr lang="ar-SA" b="1" dirty="0">
              <a:solidFill>
                <a:srgbClr val="FF0000"/>
              </a:solidFill>
            </a:endParaRPr>
          </a:p>
        </p:txBody>
      </p:sp>
      <p:sp>
        <p:nvSpPr>
          <p:cNvPr id="3" name="عنصر نائب للمحتوى 2"/>
          <p:cNvSpPr>
            <a:spLocks noGrp="1"/>
          </p:cNvSpPr>
          <p:nvPr>
            <p:ph idx="1"/>
          </p:nvPr>
        </p:nvSpPr>
        <p:spPr>
          <a:xfrm>
            <a:off x="457200" y="1600200"/>
            <a:ext cx="8229600" cy="5029200"/>
          </a:xfrm>
        </p:spPr>
        <p:txBody>
          <a:bodyPr>
            <a:normAutofit fontScale="92500" lnSpcReduction="10000"/>
          </a:bodyPr>
          <a:lstStyle/>
          <a:p>
            <a:pPr marL="0" indent="0">
              <a:buNone/>
            </a:pPr>
            <a:r>
              <a:rPr lang="ar-SA" b="1" dirty="0" smtClean="0">
                <a:solidFill>
                  <a:srgbClr val="FF0000"/>
                </a:solidFill>
              </a:rPr>
              <a:t>ب-أزهار خنثى وظيفيا مؤنثة : </a:t>
            </a:r>
            <a:r>
              <a:rPr lang="ar-SA" b="1" dirty="0" smtClean="0"/>
              <a:t>تحتوي أزهار هذا النوع مبيض اعتيادي التطور بينما يحتوي على أعضاء تذكير غير طبيعية )ضامرة( هزيلة وان </a:t>
            </a:r>
            <a:r>
              <a:rPr lang="ar-SA" b="1" dirty="0" err="1" smtClean="0"/>
              <a:t>خويط</a:t>
            </a:r>
            <a:r>
              <a:rPr lang="ar-SA" b="1" dirty="0" smtClean="0"/>
              <a:t> الاسدية يكون قصير ومنحني إلى الأسفل متدلي تحت المبيض وحبوب اللقاح تكون عقيمة ، هذه الأزهار </a:t>
            </a:r>
            <a:r>
              <a:rPr lang="ar-SA" b="1" dirty="0" err="1" smtClean="0"/>
              <a:t>لاتستطيع</a:t>
            </a:r>
            <a:r>
              <a:rPr lang="ar-SA" b="1" dirty="0" smtClean="0"/>
              <a:t> أن تتلقح بلقاحها الخاص مثل الأصناف )كمالي وعباسي </a:t>
            </a:r>
            <a:r>
              <a:rPr lang="ar-SA" b="1" dirty="0" err="1" smtClean="0"/>
              <a:t>وميراني</a:t>
            </a:r>
            <a:r>
              <a:rPr lang="ar-SA" b="1" dirty="0" smtClean="0"/>
              <a:t> ( لذا يجب زراعتها مختلطة مع أصناف ذات أزهار خنثى اعتيادية لضمان التلقيح الخلطي لها . </a:t>
            </a:r>
          </a:p>
          <a:p>
            <a:pPr marL="0" indent="0">
              <a:buNone/>
            </a:pPr>
            <a:r>
              <a:rPr lang="ar-SA" b="1" dirty="0" smtClean="0">
                <a:solidFill>
                  <a:srgbClr val="FF0000"/>
                </a:solidFill>
              </a:rPr>
              <a:t>ج- أزهار خنثى وظيفيا مذكرة : </a:t>
            </a:r>
            <a:r>
              <a:rPr lang="ar-SA" b="1" dirty="0" smtClean="0"/>
              <a:t>تكون هذه الأزهار ذات أعضاء تأنيث ضامرة هزيلة والمبايض منحطة )أثرية( بينما تكون أعضاء التذكير كاملة واعتيادية ، يمكن مشاهدة هذه الأزهار في بعض الأنواع الأصول الأمريكية حيث </a:t>
            </a:r>
            <a:r>
              <a:rPr lang="ar-SA" b="1" dirty="0" err="1" smtClean="0"/>
              <a:t>لاتعقد</a:t>
            </a:r>
            <a:r>
              <a:rPr lang="ar-SA" b="1" dirty="0" smtClean="0"/>
              <a:t> ثمار هذه الأزهار . </a:t>
            </a:r>
          </a:p>
          <a:p>
            <a:pPr marL="0" indent="0">
              <a:buNone/>
            </a:pPr>
            <a:endParaRPr lang="ar-SA" dirty="0"/>
          </a:p>
        </p:txBody>
      </p:sp>
    </p:spTree>
    <p:extLst>
      <p:ext uri="{BB962C8B-B14F-4D97-AF65-F5344CB8AC3E}">
        <p14:creationId xmlns:p14="http://schemas.microsoft.com/office/powerpoint/2010/main" val="34260653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lvl="0">
              <a:spcBef>
                <a:spcPct val="20000"/>
              </a:spcBef>
            </a:pPr>
            <a:r>
              <a:rPr lang="ar-SA" sz="3600" b="1" dirty="0">
                <a:solidFill>
                  <a:srgbClr val="FF0000"/>
                </a:solidFill>
                <a:ea typeface="+mn-ea"/>
                <a:cs typeface="Arial"/>
              </a:rPr>
              <a:t>2-	أزهار أحادية الجنس وتكون بدورها مقسمة إلى  </a:t>
            </a:r>
            <a:endParaRPr lang="ar-SA" sz="3600" b="1" dirty="0">
              <a:solidFill>
                <a:srgbClr val="FF0000"/>
              </a:solidFill>
            </a:endParaRPr>
          </a:p>
        </p:txBody>
      </p:sp>
      <p:sp>
        <p:nvSpPr>
          <p:cNvPr id="3" name="عنصر نائب للمحتوى 2"/>
          <p:cNvSpPr>
            <a:spLocks noGrp="1"/>
          </p:cNvSpPr>
          <p:nvPr>
            <p:ph idx="1"/>
          </p:nvPr>
        </p:nvSpPr>
        <p:spPr>
          <a:xfrm>
            <a:off x="457200" y="1828800"/>
            <a:ext cx="8229600" cy="4297363"/>
          </a:xfrm>
        </p:spPr>
        <p:txBody>
          <a:bodyPr/>
          <a:lstStyle/>
          <a:p>
            <a:pPr marL="0" indent="0">
              <a:buNone/>
            </a:pPr>
            <a:r>
              <a:rPr lang="ar-SA" dirty="0" smtClean="0">
                <a:solidFill>
                  <a:srgbClr val="FF0000"/>
                </a:solidFill>
              </a:rPr>
              <a:t>أ‌</a:t>
            </a:r>
            <a:r>
              <a:rPr lang="ar-IQ" dirty="0" smtClean="0">
                <a:solidFill>
                  <a:srgbClr val="FF0000"/>
                </a:solidFill>
              </a:rPr>
              <a:t>-</a:t>
            </a:r>
            <a:r>
              <a:rPr lang="ar-IQ" sz="3600" b="1" dirty="0">
                <a:solidFill>
                  <a:srgbClr val="FF0000"/>
                </a:solidFill>
              </a:rPr>
              <a:t> </a:t>
            </a:r>
            <a:r>
              <a:rPr lang="ar-SA" sz="3600" b="1" dirty="0" smtClean="0">
                <a:solidFill>
                  <a:srgbClr val="FF0000"/>
                </a:solidFill>
              </a:rPr>
              <a:t>أزهار ذكرية : </a:t>
            </a:r>
            <a:r>
              <a:rPr lang="ar-SA" sz="3600" b="1" dirty="0" smtClean="0"/>
              <a:t>تكون هذه الأزهار مذكرة وظيفيا </a:t>
            </a:r>
            <a:r>
              <a:rPr lang="ar-SA" sz="3600" b="1" dirty="0" err="1" smtClean="0"/>
              <a:t>ومظهريا</a:t>
            </a:r>
            <a:r>
              <a:rPr lang="ar-SA" sz="3600" b="1" dirty="0" smtClean="0"/>
              <a:t> وتكون خالية تماما من أعضاء التأنيث مثل أصول الكروم الأمريكية </a:t>
            </a:r>
          </a:p>
          <a:p>
            <a:pPr marL="0" indent="0">
              <a:buNone/>
            </a:pPr>
            <a:r>
              <a:rPr lang="ar-SA" sz="3600" b="1" dirty="0" smtClean="0">
                <a:solidFill>
                  <a:srgbClr val="FF0000"/>
                </a:solidFill>
              </a:rPr>
              <a:t>ب‌- أزهار مؤنثة : </a:t>
            </a:r>
            <a:r>
              <a:rPr lang="ar-SA" sz="3600" b="1" dirty="0" smtClean="0"/>
              <a:t>تكون هذه الأزهار مؤنثة وظيفيا </a:t>
            </a:r>
            <a:r>
              <a:rPr lang="ar-SA" sz="3600" b="1" dirty="0" err="1" smtClean="0"/>
              <a:t>ومظهريا</a:t>
            </a:r>
            <a:r>
              <a:rPr lang="ar-SA" sz="3600" b="1" dirty="0" smtClean="0"/>
              <a:t> وتكون خالية تماما من أعضاء التذكير وتوجد هذه الأزهار بصورة شاذة . </a:t>
            </a:r>
          </a:p>
        </p:txBody>
      </p:sp>
    </p:spTree>
    <p:extLst>
      <p:ext uri="{BB962C8B-B14F-4D97-AF65-F5344CB8AC3E}">
        <p14:creationId xmlns:p14="http://schemas.microsoft.com/office/powerpoint/2010/main" val="6450836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z="4000" b="1" dirty="0">
                <a:solidFill>
                  <a:srgbClr val="FF0000"/>
                </a:solidFill>
                <a:ea typeface="+mn-ea"/>
                <a:cs typeface="Arial"/>
              </a:rPr>
              <a:t>التزهير</a:t>
            </a:r>
            <a:r>
              <a:rPr lang="ar-SA" sz="3000" dirty="0">
                <a:solidFill>
                  <a:srgbClr val="FF0000"/>
                </a:solidFill>
                <a:ea typeface="+mn-ea"/>
                <a:cs typeface="Arial"/>
              </a:rPr>
              <a:t> </a:t>
            </a:r>
            <a:r>
              <a:rPr lang="ar-SA" sz="3000" dirty="0">
                <a:solidFill>
                  <a:prstClr val="black"/>
                </a:solidFill>
                <a:ea typeface="+mn-ea"/>
                <a:cs typeface="Arial"/>
              </a:rPr>
              <a:t>:-</a:t>
            </a:r>
            <a:endParaRPr lang="ar-SA" dirty="0"/>
          </a:p>
        </p:txBody>
      </p:sp>
      <p:sp>
        <p:nvSpPr>
          <p:cNvPr id="3" name="عنصر نائب للمحتوى 2"/>
          <p:cNvSpPr>
            <a:spLocks noGrp="1"/>
          </p:cNvSpPr>
          <p:nvPr>
            <p:ph idx="1"/>
          </p:nvPr>
        </p:nvSpPr>
        <p:spPr/>
        <p:txBody>
          <a:bodyPr>
            <a:normAutofit fontScale="92500" lnSpcReduction="20000"/>
          </a:bodyPr>
          <a:lstStyle/>
          <a:p>
            <a:pPr marL="0" indent="0" algn="just">
              <a:buNone/>
            </a:pPr>
            <a:r>
              <a:rPr lang="ar-SA" b="1" dirty="0" smtClean="0"/>
              <a:t>يكون تفتح زهرة العنب من الأسفل إلى الأعلى حيث تنفصل الأوراق التويجية من القاعدة تحت تأثير ضغط الاسدية والتي تدفع الغطاء بعيدا عن الزهرة ويسقط على هيئة قلنسوة دون أن تتفرق ورقة تويجية عن الأخرى وبعد أن يتم دفع التويج تحت تأثير ضغط الاسدية والتي تكون محملة بأكياس حبوب اللقاح فوق الميسم عندئذ ينثر اللقاح على الميسم وبذلك يضمن اللقاح الضروري للإخصاب . في بعض الأصناف تبقى الأوراق التويجية على الزهرة ولا تنفصل ويحصل التلقيح والإخصاب تحتها وتسمى هذه الظاهرة بالتلقيح الذاتي الإجباري </a:t>
            </a:r>
            <a:r>
              <a:rPr lang="en-US" b="1" dirty="0" err="1" smtClean="0"/>
              <a:t>Cleistogamy</a:t>
            </a:r>
            <a:r>
              <a:rPr lang="en-US" b="1" dirty="0" smtClean="0"/>
              <a:t> </a:t>
            </a:r>
            <a:r>
              <a:rPr lang="ar-SA" b="1" dirty="0" smtClean="0"/>
              <a:t>وعدم استبعاد الغطاء التويجي يعزى إلى خطأ في الانفصال القاعدي أو انفصال بدون استبعاد الغطاء التويجي . </a:t>
            </a:r>
            <a:endParaRPr lang="ar-SA" b="1" dirty="0"/>
          </a:p>
        </p:txBody>
      </p:sp>
    </p:spTree>
    <p:extLst>
      <p:ext uri="{BB962C8B-B14F-4D97-AF65-F5344CB8AC3E}">
        <p14:creationId xmlns:p14="http://schemas.microsoft.com/office/powerpoint/2010/main" val="18132826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solidFill>
                  <a:srgbClr val="FF0000"/>
                </a:solidFill>
              </a:rPr>
              <a:t>مخطط للتلقيح الزهرة</a:t>
            </a:r>
            <a:endParaRPr lang="ar-SA" b="1" dirty="0">
              <a:solidFill>
                <a:srgbClr val="FF0000"/>
              </a:solidFill>
            </a:endParaRPr>
          </a:p>
        </p:txBody>
      </p:sp>
      <p:pic>
        <p:nvPicPr>
          <p:cNvPr id="4" name="Picture 18017" descr="http://www.inra.fr/hyppz/DESSINS/8039097.gif"/>
          <p:cNvPicPr>
            <a:picLocks noGrp="1"/>
          </p:cNvPicPr>
          <p:nvPr>
            <p:ph idx="1"/>
          </p:nvPr>
        </p:nvPicPr>
        <p:blipFill>
          <a:blip r:embed="rId2"/>
          <a:stretch>
            <a:fillRect/>
          </a:stretch>
        </p:blipFill>
        <p:spPr>
          <a:xfrm>
            <a:off x="457200" y="1600200"/>
            <a:ext cx="8229600" cy="4648200"/>
          </a:xfrm>
          <a:prstGeom prst="rect">
            <a:avLst/>
          </a:prstGeom>
        </p:spPr>
      </p:pic>
    </p:spTree>
    <p:extLst>
      <p:ext uri="{BB962C8B-B14F-4D97-AF65-F5344CB8AC3E}">
        <p14:creationId xmlns:p14="http://schemas.microsoft.com/office/powerpoint/2010/main" val="3929511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4000" b="1" dirty="0">
                <a:solidFill>
                  <a:srgbClr val="FF0000"/>
                </a:solidFill>
                <a:ea typeface="+mn-ea"/>
                <a:cs typeface="Arial"/>
              </a:rPr>
              <a:t>حبوب اللقاح :-</a:t>
            </a:r>
            <a:endParaRPr lang="ar-SA" sz="4000" b="1" dirty="0">
              <a:solidFill>
                <a:srgbClr val="FF0000"/>
              </a:solidFill>
            </a:endParaRPr>
          </a:p>
        </p:txBody>
      </p:sp>
      <p:sp>
        <p:nvSpPr>
          <p:cNvPr id="3" name="عنصر نائب للمحتوى 2"/>
          <p:cNvSpPr>
            <a:spLocks noGrp="1"/>
          </p:cNvSpPr>
          <p:nvPr>
            <p:ph idx="1"/>
          </p:nvPr>
        </p:nvSpPr>
        <p:spPr/>
        <p:txBody>
          <a:bodyPr/>
          <a:lstStyle/>
          <a:p>
            <a:pPr marL="0" indent="0" algn="just">
              <a:buNone/>
            </a:pPr>
            <a:r>
              <a:rPr lang="ar-SA" b="1" dirty="0" smtClean="0"/>
              <a:t>إن حبوب اللقاح الناتجة من الأزهار الخنثى الاعتيادية والأزهار الخنثى المذكرة وظيفيا والأزهار الأحادية الجنس المذكرة تكون خصبة تحوي على مسامة أنباتية تساعد على إنبات حبوب اللقاح ، أما حبة اللقاح الناتجة من الأزهار الخنثى وظيفيا مؤنثة فتكون عقيمة غير منتظمة الشكل مشوهة لا تحوي على مسامة أنباتية </a:t>
            </a:r>
            <a:r>
              <a:rPr lang="ar-SA" b="1" dirty="0" err="1" smtClean="0"/>
              <a:t>لايكون</a:t>
            </a:r>
            <a:r>
              <a:rPr lang="ar-SA" b="1" dirty="0" smtClean="0"/>
              <a:t> لها أي طاقة </a:t>
            </a:r>
            <a:r>
              <a:rPr lang="ar-SA" b="1" dirty="0" err="1" smtClean="0"/>
              <a:t>اخصابية</a:t>
            </a:r>
            <a:r>
              <a:rPr lang="ar-SA" b="1" dirty="0" smtClean="0"/>
              <a:t> . طول حبة اللقاح 15-34ميكرون وسمكها 15-16 ميكرون وتكون ذات طلع اصفر . </a:t>
            </a:r>
            <a:endParaRPr lang="ar-SA" b="1" dirty="0"/>
          </a:p>
        </p:txBody>
      </p:sp>
    </p:spTree>
    <p:extLst>
      <p:ext uri="{BB962C8B-B14F-4D97-AF65-F5344CB8AC3E}">
        <p14:creationId xmlns:p14="http://schemas.microsoft.com/office/powerpoint/2010/main" val="1468226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solidFill>
                  <a:srgbClr val="FF0000"/>
                </a:solidFill>
              </a:rPr>
              <a:t>العناقيد الزهرية :- </a:t>
            </a:r>
            <a:endParaRPr lang="ar-SA" b="1" dirty="0">
              <a:solidFill>
                <a:srgbClr val="FF0000"/>
              </a:solidFill>
            </a:endParaRPr>
          </a:p>
        </p:txBody>
      </p:sp>
      <p:sp>
        <p:nvSpPr>
          <p:cNvPr id="3" name="عنصر نائب للمحتوى 2"/>
          <p:cNvSpPr>
            <a:spLocks noGrp="1"/>
          </p:cNvSpPr>
          <p:nvPr>
            <p:ph idx="1"/>
          </p:nvPr>
        </p:nvSpPr>
        <p:spPr>
          <a:xfrm>
            <a:off x="304800" y="1295400"/>
            <a:ext cx="8382000" cy="5334000"/>
          </a:xfrm>
        </p:spPr>
        <p:txBody>
          <a:bodyPr>
            <a:normAutofit fontScale="92500" lnSpcReduction="20000"/>
          </a:bodyPr>
          <a:lstStyle/>
          <a:p>
            <a:pPr marL="0" indent="0" algn="just">
              <a:buNone/>
            </a:pPr>
            <a:r>
              <a:rPr lang="ar-SA" b="1" dirty="0" smtClean="0"/>
              <a:t>تظهر العناقيد الزهرية في الربيع بعد تفتح العيون وتبدو على هيئة قمة صغيرة وتكون العناقيد الزهرية ذات لون اصفر فاتح بالنسبة للأصناف البيضاء أما بالنسبة للأصناف الملونة أو الأنواع الامريكية فتكون ملونة باللون الأحمر . تظهر العناقيد الزهرية ابتداء من العقدة الثالثة وحتى الثامنة والتاسعة ويختلف عددها على الفروع من 1-5 عناقيد زهرية وهي صفة خاصة بالصنف،  بصورة عامة يشاهد 1-2 عنقود زهري على الفرع ونادرا 3-4 عناقيد زهرية ونادرا جدا 5 وبصورة شاذة 6 عناقيد زهرية وان وجود العناقيد على الفروع يكون متبادل . يتراوح طول العنقود الزهري من 10-30سم حسب الأصناف ويكون نموه بطيء ويصل طوله الأقصى بحوالي 5-9اسابيع من تفتح البراعم حسب الأصناف والظروف البيئية وعندما يصل إلى طوله الأقصى يتوقف عن النمو ويبدأ التزهير بعد ذلك . </a:t>
            </a:r>
            <a:endParaRPr lang="ar-SA" b="1" dirty="0"/>
          </a:p>
        </p:txBody>
      </p:sp>
    </p:spTree>
    <p:extLst>
      <p:ext uri="{BB962C8B-B14F-4D97-AF65-F5344CB8AC3E}">
        <p14:creationId xmlns:p14="http://schemas.microsoft.com/office/powerpoint/2010/main" val="4915324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solidFill>
                  <a:srgbClr val="FF0000"/>
                </a:solidFill>
              </a:rPr>
              <a:t>صور </a:t>
            </a:r>
            <a:r>
              <a:rPr lang="ar-IQ" b="1" dirty="0">
                <a:solidFill>
                  <a:srgbClr val="FF0000"/>
                </a:solidFill>
              </a:rPr>
              <a:t>ل</a:t>
            </a:r>
            <a:r>
              <a:rPr lang="ar-IQ" b="1" dirty="0" smtClean="0">
                <a:solidFill>
                  <a:srgbClr val="FF0000"/>
                </a:solidFill>
              </a:rPr>
              <a:t>بداية الازهار والعنقود الزهري</a:t>
            </a:r>
            <a:endParaRPr lang="ar-SA" b="1" dirty="0">
              <a:solidFill>
                <a:srgbClr val="FF0000"/>
              </a:solidFill>
            </a:endParaRPr>
          </a:p>
        </p:txBody>
      </p:sp>
      <p:pic>
        <p:nvPicPr>
          <p:cNvPr id="4" name="Picture 15366" descr="http://www.biology-online.org/user_files/Image/Botany/BO-phenologyF01.gif"/>
          <p:cNvPicPr>
            <a:picLocks noGrp="1"/>
          </p:cNvPicPr>
          <p:nvPr>
            <p:ph idx="1"/>
          </p:nvPr>
        </p:nvPicPr>
        <p:blipFill>
          <a:blip r:embed="rId2"/>
          <a:stretch>
            <a:fillRect/>
          </a:stretch>
        </p:blipFill>
        <p:spPr>
          <a:xfrm>
            <a:off x="457201" y="1676400"/>
            <a:ext cx="8229600" cy="4648200"/>
          </a:xfrm>
          <a:prstGeom prst="rect">
            <a:avLst/>
          </a:prstGeom>
        </p:spPr>
      </p:pic>
    </p:spTree>
    <p:extLst>
      <p:ext uri="{BB962C8B-B14F-4D97-AF65-F5344CB8AC3E}">
        <p14:creationId xmlns:p14="http://schemas.microsoft.com/office/powerpoint/2010/main" val="11349282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solidFill>
                  <a:srgbClr val="FF0000"/>
                </a:solidFill>
              </a:rPr>
              <a:t>العناقيد الزهرية</a:t>
            </a:r>
            <a:endParaRPr lang="ar-SA" dirty="0"/>
          </a:p>
        </p:txBody>
      </p:sp>
      <p:sp>
        <p:nvSpPr>
          <p:cNvPr id="3" name="عنصر نائب للمحتوى 2"/>
          <p:cNvSpPr>
            <a:spLocks noGrp="1"/>
          </p:cNvSpPr>
          <p:nvPr>
            <p:ph idx="1"/>
          </p:nvPr>
        </p:nvSpPr>
        <p:spPr/>
        <p:txBody>
          <a:bodyPr/>
          <a:lstStyle/>
          <a:p>
            <a:pPr marL="0" indent="0">
              <a:buNone/>
            </a:pPr>
            <a:r>
              <a:rPr lang="ar-SA" b="1" dirty="0" smtClean="0"/>
              <a:t>يتكون العنقود الزهري من الحامل )السويقة( ويكون إما قصير أو طويل وهو الذي يتصل بالفرع ومن المحور ذات تفرعات مختلفة وهو الذي يشمل على جميع التشعبات الهيكلية للعنقود والتي تحمل حبات العنب في نهايتها أو 2-3 أزهار وتكون الأزهار متصلة </a:t>
            </a:r>
            <a:r>
              <a:rPr lang="ar-SA" b="1" dirty="0" err="1" smtClean="0"/>
              <a:t>بالحويمل</a:t>
            </a:r>
            <a:r>
              <a:rPr lang="ar-SA" b="1" dirty="0" smtClean="0"/>
              <a:t> من جهة متسعة تسمى التخت . وتعتمد هيئة العناقيد </a:t>
            </a:r>
            <a:r>
              <a:rPr lang="ar-SA" b="1" dirty="0" err="1" smtClean="0"/>
              <a:t>الثمرية</a:t>
            </a:r>
            <a:r>
              <a:rPr lang="ar-SA" b="1" dirty="0" smtClean="0"/>
              <a:t> وكثافة الحبات على الطريقة التي تتفرع بها العناقيد الزهرية وعدد الحبات التي تكون العناقيد وهذه الصفة للعناقيد الزهرية تعتبر عنصر هام للكروم لمعرفة الأصناف . </a:t>
            </a:r>
            <a:endParaRPr lang="ar-SA" b="1" dirty="0"/>
          </a:p>
        </p:txBody>
      </p:sp>
    </p:spTree>
    <p:extLst>
      <p:ext uri="{BB962C8B-B14F-4D97-AF65-F5344CB8AC3E}">
        <p14:creationId xmlns:p14="http://schemas.microsoft.com/office/powerpoint/2010/main" val="12572767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solidFill>
                  <a:srgbClr val="FF0000"/>
                </a:solidFill>
              </a:rPr>
              <a:t>الزهرة </a:t>
            </a:r>
            <a:r>
              <a:rPr lang="en-US" b="1" dirty="0" smtClean="0">
                <a:solidFill>
                  <a:srgbClr val="FF0000"/>
                </a:solidFill>
              </a:rPr>
              <a:t>Flower:</a:t>
            </a:r>
            <a:endParaRPr lang="ar-SA" b="1" dirty="0">
              <a:solidFill>
                <a:srgbClr val="FF0000"/>
              </a:solidFill>
            </a:endParaRPr>
          </a:p>
        </p:txBody>
      </p:sp>
      <p:sp>
        <p:nvSpPr>
          <p:cNvPr id="3" name="عنصر نائب للمحتوى 2"/>
          <p:cNvSpPr>
            <a:spLocks noGrp="1"/>
          </p:cNvSpPr>
          <p:nvPr>
            <p:ph idx="1"/>
          </p:nvPr>
        </p:nvSpPr>
        <p:spPr>
          <a:xfrm>
            <a:off x="457200" y="1600200"/>
            <a:ext cx="8229600" cy="4876800"/>
          </a:xfrm>
        </p:spPr>
        <p:txBody>
          <a:bodyPr>
            <a:noAutofit/>
          </a:bodyPr>
          <a:lstStyle/>
          <a:p>
            <a:pPr marL="0" indent="0">
              <a:buNone/>
            </a:pPr>
            <a:r>
              <a:rPr lang="ar-SA" sz="4000" b="1" dirty="0" smtClean="0"/>
              <a:t>عبارة عن عضو التكاثر للكرمة تكون ذات لون اخضر لماع وأحيانا ملونة بلون اصفر ، تكون ذات أحجام صغيرة تتراوح بين 4-5ملم للأصناف الأوربية ، يكون نوع الأزهار بصورة عامة خماسي بصورة عامة وفي حالات شاذة من النوع الرباعي أو السداسي ونادرا من النوع 7 أو 8 ، وهناك قاعدة عامة هي أن عدد الاسدية والأوراق التويجية والكاسية متساوي </a:t>
            </a:r>
            <a:endParaRPr lang="ar-SA" sz="4000" b="1" dirty="0"/>
          </a:p>
        </p:txBody>
      </p:sp>
    </p:spTree>
    <p:extLst>
      <p:ext uri="{BB962C8B-B14F-4D97-AF65-F5344CB8AC3E}">
        <p14:creationId xmlns:p14="http://schemas.microsoft.com/office/powerpoint/2010/main" val="3308696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smtClean="0">
                <a:solidFill>
                  <a:srgbClr val="FF0000"/>
                </a:solidFill>
              </a:rPr>
              <a:t>تتكون زهرة العنب الاعتيادية الكاملة </a:t>
            </a:r>
            <a:r>
              <a:rPr lang="en-US" b="1" dirty="0" smtClean="0">
                <a:solidFill>
                  <a:srgbClr val="FF0000"/>
                </a:solidFill>
              </a:rPr>
              <a:t> </a:t>
            </a:r>
            <a:r>
              <a:rPr lang="ar-SA" b="1" dirty="0" smtClean="0">
                <a:solidFill>
                  <a:srgbClr val="FF0000"/>
                </a:solidFill>
              </a:rPr>
              <a:t> </a:t>
            </a:r>
            <a:r>
              <a:rPr lang="ar-IQ" b="1" dirty="0" smtClean="0">
                <a:solidFill>
                  <a:srgbClr val="FF0000"/>
                </a:solidFill>
              </a:rPr>
              <a:t> </a:t>
            </a:r>
            <a:br>
              <a:rPr lang="ar-IQ" b="1" dirty="0" smtClean="0">
                <a:solidFill>
                  <a:srgbClr val="FF0000"/>
                </a:solidFill>
              </a:rPr>
            </a:br>
            <a:r>
              <a:rPr lang="en-US" b="1" dirty="0" smtClean="0">
                <a:solidFill>
                  <a:srgbClr val="FF0000"/>
                </a:solidFill>
              </a:rPr>
              <a:t>  </a:t>
            </a:r>
            <a:r>
              <a:rPr lang="ar-SA" b="1" dirty="0" smtClean="0">
                <a:solidFill>
                  <a:srgbClr val="FF0000"/>
                </a:solidFill>
              </a:rPr>
              <a:t>من الأجزاء التالية :-</a:t>
            </a:r>
            <a:endParaRPr lang="ar-SA" b="1" dirty="0">
              <a:solidFill>
                <a:srgbClr val="FF0000"/>
              </a:solidFill>
            </a:endParaRPr>
          </a:p>
        </p:txBody>
      </p:sp>
      <p:sp>
        <p:nvSpPr>
          <p:cNvPr id="3" name="عنصر نائب للمحتوى 2"/>
          <p:cNvSpPr>
            <a:spLocks noGrp="1"/>
          </p:cNvSpPr>
          <p:nvPr>
            <p:ph idx="1"/>
          </p:nvPr>
        </p:nvSpPr>
        <p:spPr/>
        <p:txBody>
          <a:bodyPr>
            <a:normAutofit/>
          </a:bodyPr>
          <a:lstStyle/>
          <a:p>
            <a:pPr marL="0" indent="0">
              <a:buNone/>
            </a:pPr>
            <a:r>
              <a:rPr lang="ar-SA" b="1" dirty="0" smtClean="0">
                <a:solidFill>
                  <a:srgbClr val="FF0000"/>
                </a:solidFill>
              </a:rPr>
              <a:t>1-  الكأس: </a:t>
            </a:r>
            <a:r>
              <a:rPr lang="ar-SA" b="1" dirty="0" smtClean="0"/>
              <a:t>يتكون من 5  أوراق كاسية متحدة خضراء اللون مائلة للاصفرار وتحيط ببقية أجزاء الزهرة </a:t>
            </a:r>
          </a:p>
          <a:p>
            <a:pPr marL="0" indent="0">
              <a:buNone/>
            </a:pPr>
            <a:r>
              <a:rPr lang="ar-SA" b="1" dirty="0" smtClean="0">
                <a:solidFill>
                  <a:srgbClr val="FF0000"/>
                </a:solidFill>
              </a:rPr>
              <a:t>2-	التويج : </a:t>
            </a:r>
            <a:r>
              <a:rPr lang="ar-SA" b="1" dirty="0" smtClean="0"/>
              <a:t>يتكون من 5 أوراق تويجية صغيرة خضراء اللون متحدة مع بعضها على هيئة غطاء )قلنسوة( يتوقف نموها عند نضج الأزهار </a:t>
            </a:r>
          </a:p>
          <a:p>
            <a:pPr marL="0" indent="0">
              <a:buNone/>
            </a:pPr>
            <a:r>
              <a:rPr lang="ar-SA" b="1" dirty="0" smtClean="0">
                <a:solidFill>
                  <a:srgbClr val="FF0000"/>
                </a:solidFill>
              </a:rPr>
              <a:t>3-	القرص </a:t>
            </a:r>
            <a:r>
              <a:rPr lang="ar-SA" b="1" dirty="0" err="1" smtClean="0">
                <a:solidFill>
                  <a:srgbClr val="FF0000"/>
                </a:solidFill>
              </a:rPr>
              <a:t>الرحيقي</a:t>
            </a:r>
            <a:r>
              <a:rPr lang="ar-SA" b="1" dirty="0" smtClean="0">
                <a:solidFill>
                  <a:srgbClr val="FF0000"/>
                </a:solidFill>
              </a:rPr>
              <a:t> السفلي : </a:t>
            </a:r>
            <a:r>
              <a:rPr lang="ar-SA" b="1" dirty="0" smtClean="0"/>
              <a:t>يقع بين الأوراق الكاسية والتويجية وهذا القرص ليس ثابتا لدى الجنس </a:t>
            </a:r>
            <a:r>
              <a:rPr lang="en-US" b="1" dirty="0" err="1" smtClean="0"/>
              <a:t>Vitis</a:t>
            </a:r>
            <a:r>
              <a:rPr lang="en-US" b="1" dirty="0" smtClean="0"/>
              <a:t> </a:t>
            </a:r>
            <a:r>
              <a:rPr lang="ar-SA" b="1" dirty="0" smtClean="0"/>
              <a:t>ويكون نادرا نوعا ما </a:t>
            </a:r>
            <a:endParaRPr lang="ar-SA" b="1" dirty="0"/>
          </a:p>
        </p:txBody>
      </p:sp>
    </p:spTree>
    <p:extLst>
      <p:ext uri="{BB962C8B-B14F-4D97-AF65-F5344CB8AC3E}">
        <p14:creationId xmlns:p14="http://schemas.microsoft.com/office/powerpoint/2010/main" val="28966105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8229600" cy="1143000"/>
          </a:xfrm>
        </p:spPr>
        <p:txBody>
          <a:bodyPr>
            <a:normAutofit fontScale="90000"/>
          </a:bodyPr>
          <a:lstStyle/>
          <a:p>
            <a:r>
              <a:rPr lang="ar-SA" sz="4000" b="1" dirty="0">
                <a:solidFill>
                  <a:srgbClr val="FF0000"/>
                </a:solidFill>
              </a:rPr>
              <a:t>تتكون زهرة العنب الاعتيادية الكاملة </a:t>
            </a:r>
            <a:r>
              <a:rPr lang="en-US" sz="4000" b="1" dirty="0">
                <a:solidFill>
                  <a:srgbClr val="FF0000"/>
                </a:solidFill>
              </a:rPr>
              <a:t> </a:t>
            </a:r>
            <a:r>
              <a:rPr lang="ar-SA" sz="4000" b="1" dirty="0">
                <a:solidFill>
                  <a:srgbClr val="FF0000"/>
                </a:solidFill>
              </a:rPr>
              <a:t> </a:t>
            </a:r>
            <a:r>
              <a:rPr lang="ar-IQ" sz="4000" b="1" dirty="0">
                <a:solidFill>
                  <a:srgbClr val="FF0000"/>
                </a:solidFill>
              </a:rPr>
              <a:t> </a:t>
            </a:r>
            <a:br>
              <a:rPr lang="ar-IQ" sz="4000" b="1" dirty="0">
                <a:solidFill>
                  <a:srgbClr val="FF0000"/>
                </a:solidFill>
              </a:rPr>
            </a:br>
            <a:r>
              <a:rPr lang="en-US" sz="4000" b="1" dirty="0">
                <a:solidFill>
                  <a:srgbClr val="FF0000"/>
                </a:solidFill>
              </a:rPr>
              <a:t>  </a:t>
            </a:r>
            <a:r>
              <a:rPr lang="ar-SA" sz="4000" b="1" dirty="0">
                <a:solidFill>
                  <a:srgbClr val="FF0000"/>
                </a:solidFill>
              </a:rPr>
              <a:t>من الأجزاء التالية :-</a:t>
            </a:r>
            <a:endParaRPr lang="ar-SA" dirty="0"/>
          </a:p>
        </p:txBody>
      </p:sp>
      <p:sp>
        <p:nvSpPr>
          <p:cNvPr id="3" name="عنصر نائب للمحتوى 2"/>
          <p:cNvSpPr>
            <a:spLocks noGrp="1"/>
          </p:cNvSpPr>
          <p:nvPr>
            <p:ph idx="1"/>
          </p:nvPr>
        </p:nvSpPr>
        <p:spPr>
          <a:xfrm>
            <a:off x="457200" y="1371600"/>
            <a:ext cx="8229600" cy="5257800"/>
          </a:xfrm>
        </p:spPr>
        <p:txBody>
          <a:bodyPr>
            <a:normAutofit fontScale="77500" lnSpcReduction="20000"/>
          </a:bodyPr>
          <a:lstStyle/>
          <a:p>
            <a:pPr marL="0" indent="0">
              <a:buNone/>
            </a:pPr>
            <a:r>
              <a:rPr lang="ar-SA" sz="3600" b="1" dirty="0" smtClean="0">
                <a:solidFill>
                  <a:srgbClr val="FF0000"/>
                </a:solidFill>
              </a:rPr>
              <a:t>4-	القرص </a:t>
            </a:r>
            <a:r>
              <a:rPr lang="ar-SA" sz="3600" b="1" dirty="0" err="1" smtClean="0">
                <a:solidFill>
                  <a:srgbClr val="FF0000"/>
                </a:solidFill>
              </a:rPr>
              <a:t>الرحيقي</a:t>
            </a:r>
            <a:r>
              <a:rPr lang="ar-SA" sz="3600" b="1" dirty="0" smtClean="0">
                <a:solidFill>
                  <a:srgbClr val="FF0000"/>
                </a:solidFill>
              </a:rPr>
              <a:t> العلوي : </a:t>
            </a:r>
            <a:r>
              <a:rPr lang="ar-SA" sz="3600" b="1" dirty="0" smtClean="0"/>
              <a:t>يتكون من 5 غدد رحيقية ذات لون اصفر برتقالي تكون ملتحمة ويخرج من هذه الغدد الرحيقية سائل سكري عطري أثناء التزهير يبعث رائحة حلوة عذبة ويكون هذا العطر شديد الرائحة عند الأصناف المذكرة ليجذب الحشرات ولتسهيل التلقيح الخلطي </a:t>
            </a:r>
          </a:p>
          <a:p>
            <a:pPr marL="0" indent="0">
              <a:buNone/>
            </a:pPr>
            <a:r>
              <a:rPr lang="ar-SA" sz="3600" b="1" dirty="0" smtClean="0">
                <a:solidFill>
                  <a:srgbClr val="FF0000"/>
                </a:solidFill>
              </a:rPr>
              <a:t>5-	أعضاء التذكير : </a:t>
            </a:r>
            <a:r>
              <a:rPr lang="ar-SA" sz="3600" b="1" dirty="0" smtClean="0"/>
              <a:t>تتكون من 5 اسدية مقابلة للأوراق التويجية ) وبصورة شاذة تتكون من 3-4 أو 6-7 اسدية( تتكون كل سداة من </a:t>
            </a:r>
            <a:r>
              <a:rPr lang="ar-SA" sz="3600" b="1" dirty="0" err="1" smtClean="0"/>
              <a:t>خويط</a:t>
            </a:r>
            <a:r>
              <a:rPr lang="ar-SA" sz="3600" b="1" dirty="0" smtClean="0"/>
              <a:t> نحيف وطويل ذو لون اصفر ومتك يحتوي على صفين كل فص يحتوي على كيسين </a:t>
            </a:r>
            <a:r>
              <a:rPr lang="ar-SA" sz="3600" b="1" dirty="0" err="1" smtClean="0"/>
              <a:t>لقاحيين</a:t>
            </a:r>
            <a:r>
              <a:rPr lang="ar-SA" sz="3600" b="1" dirty="0" smtClean="0"/>
              <a:t> تكون بداخلهما حبوب اللقاح الغزيرة ذات لون اصفر . </a:t>
            </a:r>
          </a:p>
          <a:p>
            <a:pPr marL="0" indent="0">
              <a:buNone/>
            </a:pPr>
            <a:r>
              <a:rPr lang="ar-SA" sz="3600" b="1" dirty="0" smtClean="0">
                <a:solidFill>
                  <a:srgbClr val="FF0000"/>
                </a:solidFill>
              </a:rPr>
              <a:t>6-	أعضاء التأنيث : </a:t>
            </a:r>
            <a:r>
              <a:rPr lang="ar-SA" sz="3600" b="1" dirty="0" smtClean="0"/>
              <a:t>تتكون من مبيض متضخم عبارة عن نصفين في كل نصف توجد بويضتان وبذلك يكون المجموع أربع بويضات تعطي نظريا أربعة بذور ، إضافة إلى المبيض يتكون عضو التأنيث من القلم الذي يكون قصير وبنهايته يوجد الميسم </a:t>
            </a:r>
            <a:r>
              <a:rPr lang="ar-SA" dirty="0" smtClean="0"/>
              <a:t>. </a:t>
            </a:r>
          </a:p>
        </p:txBody>
      </p:sp>
    </p:spTree>
    <p:extLst>
      <p:ext uri="{BB962C8B-B14F-4D97-AF65-F5344CB8AC3E}">
        <p14:creationId xmlns:p14="http://schemas.microsoft.com/office/powerpoint/2010/main" val="3090502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solidFill>
                  <a:srgbClr val="FF0000"/>
                </a:solidFill>
              </a:rPr>
              <a:t>الازهار</a:t>
            </a:r>
            <a:endParaRPr lang="ar-SA" b="1" dirty="0">
              <a:solidFill>
                <a:srgbClr val="FF0000"/>
              </a:solidFill>
            </a:endParaRPr>
          </a:p>
        </p:txBody>
      </p:sp>
      <p:pic>
        <p:nvPicPr>
          <p:cNvPr id="5" name="Picture 15364" descr="http://www.honeyflowfarm.com/grapeproject/images/Grape-bloom-close-up.jpg"/>
          <p:cNvPicPr>
            <a:picLocks noGrp="1"/>
          </p:cNvPicPr>
          <p:nvPr>
            <p:ph sz="half" idx="2"/>
          </p:nvPr>
        </p:nvPicPr>
        <p:blipFill>
          <a:blip r:embed="rId2"/>
          <a:stretch>
            <a:fillRect/>
          </a:stretch>
        </p:blipFill>
        <p:spPr>
          <a:xfrm>
            <a:off x="4800600" y="1524000"/>
            <a:ext cx="4038600" cy="4572000"/>
          </a:xfrm>
          <a:prstGeom prst="rect">
            <a:avLst/>
          </a:prstGeom>
        </p:spPr>
      </p:pic>
      <p:pic>
        <p:nvPicPr>
          <p:cNvPr id="6" name="Picture 16762" descr="http://putacorkinit.typepad.com/.a/6a00e54fb35f6488340115709d4fed970b-320pi"/>
          <p:cNvPicPr>
            <a:picLocks noGrp="1"/>
          </p:cNvPicPr>
          <p:nvPr>
            <p:ph sz="half" idx="1"/>
          </p:nvPr>
        </p:nvPicPr>
        <p:blipFill>
          <a:blip r:embed="rId3"/>
          <a:stretch>
            <a:fillRect/>
          </a:stretch>
        </p:blipFill>
        <p:spPr>
          <a:xfrm>
            <a:off x="457200" y="1676400"/>
            <a:ext cx="4114800" cy="4572000"/>
          </a:xfrm>
          <a:prstGeom prst="rect">
            <a:avLst/>
          </a:prstGeom>
        </p:spPr>
      </p:pic>
    </p:spTree>
    <p:extLst>
      <p:ext uri="{BB962C8B-B14F-4D97-AF65-F5344CB8AC3E}">
        <p14:creationId xmlns:p14="http://schemas.microsoft.com/office/powerpoint/2010/main" val="40705242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err="1" smtClean="0">
                <a:solidFill>
                  <a:srgbClr val="FF0000"/>
                </a:solidFill>
              </a:rPr>
              <a:t>ألأزهار</a:t>
            </a:r>
            <a:r>
              <a:rPr lang="ar-SA" b="1" dirty="0" smtClean="0">
                <a:solidFill>
                  <a:srgbClr val="FF0000"/>
                </a:solidFill>
              </a:rPr>
              <a:t> الكاملة وغير الكاملة في العنب :-</a:t>
            </a:r>
            <a:endParaRPr lang="ar-SA" b="1" dirty="0">
              <a:solidFill>
                <a:srgbClr val="FF0000"/>
              </a:solidFill>
            </a:endParaRPr>
          </a:p>
        </p:txBody>
      </p:sp>
      <p:sp>
        <p:nvSpPr>
          <p:cNvPr id="3" name="عنصر نائب للمحتوى 2"/>
          <p:cNvSpPr>
            <a:spLocks noGrp="1"/>
          </p:cNvSpPr>
          <p:nvPr>
            <p:ph idx="1"/>
          </p:nvPr>
        </p:nvSpPr>
        <p:spPr/>
        <p:txBody>
          <a:bodyPr/>
          <a:lstStyle/>
          <a:p>
            <a:pPr marL="0" indent="0">
              <a:buNone/>
            </a:pPr>
            <a:r>
              <a:rPr lang="ar-SA" b="1" dirty="0" smtClean="0"/>
              <a:t>إن عائلة العنب ثنائية الجنس إما وحيدة المسكن أو ثنائية المسكن ،  ويعتقد أن أزهار العنب مرت من هيئة خنثى </a:t>
            </a:r>
            <a:r>
              <a:rPr lang="ar-SA" b="1" dirty="0" err="1" smtClean="0"/>
              <a:t>مظهريا</a:t>
            </a:r>
            <a:r>
              <a:rPr lang="ar-SA" b="1" dirty="0" smtClean="0"/>
              <a:t> ووظيفيا نحو هيئات </a:t>
            </a:r>
            <a:r>
              <a:rPr lang="ar-SA" b="1" dirty="0" err="1" smtClean="0"/>
              <a:t>مظهريا</a:t>
            </a:r>
            <a:r>
              <a:rPr lang="ar-SA" b="1" dirty="0" smtClean="0"/>
              <a:t> خنثى ولكن وظيفيا مؤنثة أو مذكرة ، ويوجد 5 أنواع من الأزهار المميزة </a:t>
            </a:r>
            <a:r>
              <a:rPr lang="ar-SA" b="1" dirty="0" err="1" smtClean="0"/>
              <a:t>مظهريا</a:t>
            </a:r>
            <a:r>
              <a:rPr lang="ar-SA" b="1" dirty="0" smtClean="0"/>
              <a:t> </a:t>
            </a:r>
            <a:r>
              <a:rPr lang="ar-SA" b="1" dirty="0" err="1" smtClean="0"/>
              <a:t>وفسلجيا</a:t>
            </a:r>
            <a:r>
              <a:rPr lang="ar-SA" b="1" dirty="0" smtClean="0"/>
              <a:t> في الجنس </a:t>
            </a:r>
            <a:r>
              <a:rPr lang="en-US" b="1" dirty="0" err="1" smtClean="0"/>
              <a:t>Vitis</a:t>
            </a:r>
            <a:r>
              <a:rPr lang="en-US" b="1" dirty="0" smtClean="0"/>
              <a:t> </a:t>
            </a:r>
            <a:r>
              <a:rPr lang="ar-SA" b="1" dirty="0" smtClean="0"/>
              <a:t>وهي : </a:t>
            </a:r>
            <a:endParaRPr lang="ar-IQ" b="1" dirty="0" smtClean="0"/>
          </a:p>
          <a:p>
            <a:pPr marL="0" lvl="0" indent="0" fontAlgn="base">
              <a:buNone/>
            </a:pPr>
            <a:r>
              <a:rPr lang="ar-IQ" b="1" u="sng" dirty="0" smtClean="0"/>
              <a:t>1- ازهار </a:t>
            </a:r>
            <a:r>
              <a:rPr lang="ar-IQ" b="1" u="sng" dirty="0"/>
              <a:t>خنثى وتكون بدورها مقسمة إلى : </a:t>
            </a:r>
            <a:endParaRPr lang="en-US" b="1" u="sng" dirty="0"/>
          </a:p>
          <a:p>
            <a:pPr marL="457200" lvl="1" indent="0" fontAlgn="base">
              <a:buNone/>
            </a:pPr>
            <a:r>
              <a:rPr lang="ar-IQ" b="1" dirty="0" smtClean="0">
                <a:solidFill>
                  <a:srgbClr val="FF0000"/>
                </a:solidFill>
              </a:rPr>
              <a:t>أ- </a:t>
            </a:r>
            <a:r>
              <a:rPr lang="ar-IQ" b="1" dirty="0">
                <a:solidFill>
                  <a:srgbClr val="FF0000"/>
                </a:solidFill>
              </a:rPr>
              <a:t>خنثى كاملة : </a:t>
            </a:r>
            <a:r>
              <a:rPr lang="ar-IQ" b="1" dirty="0"/>
              <a:t>توجد في معظم أصناف العنب الأوربي ، تكون أعضاء التذكير </a:t>
            </a:r>
            <a:r>
              <a:rPr lang="ar-IQ" b="1" dirty="0" err="1"/>
              <a:t>والتانيث</a:t>
            </a:r>
            <a:r>
              <a:rPr lang="ar-IQ" b="1" dirty="0"/>
              <a:t> لهذا النوع من الأزهار  اعتيادية التطور وقادرة من الناحية الفسيولوجية على الإخصاب بلقاحها الخاص . </a:t>
            </a:r>
            <a:endParaRPr lang="en-US" b="1" dirty="0"/>
          </a:p>
          <a:p>
            <a:pPr marL="0" indent="0">
              <a:buNone/>
            </a:pPr>
            <a:endParaRPr lang="ar-SA" b="1" dirty="0"/>
          </a:p>
        </p:txBody>
      </p:sp>
    </p:spTree>
    <p:extLst>
      <p:ext uri="{BB962C8B-B14F-4D97-AF65-F5344CB8AC3E}">
        <p14:creationId xmlns:p14="http://schemas.microsoft.com/office/powerpoint/2010/main" val="3885123911"/>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789</TotalTime>
  <Words>724</Words>
  <Application>Microsoft Office PowerPoint</Application>
  <PresentationFormat>عرض على الشاشة (3:4)‏</PresentationFormat>
  <Paragraphs>32</Paragraphs>
  <Slides>14</Slides>
  <Notes>0</Notes>
  <HiddenSlides>0</HiddenSlides>
  <MMClips>0</MMClips>
  <ScaleCrop>false</ScaleCrop>
  <HeadingPairs>
    <vt:vector size="4" baseType="variant">
      <vt:variant>
        <vt:lpstr>نسق</vt:lpstr>
      </vt:variant>
      <vt:variant>
        <vt:i4>1</vt:i4>
      </vt:variant>
      <vt:variant>
        <vt:lpstr>عناوين الشرائح</vt:lpstr>
      </vt:variant>
      <vt:variant>
        <vt:i4>14</vt:i4>
      </vt:variant>
    </vt:vector>
  </HeadingPairs>
  <TitlesOfParts>
    <vt:vector size="15" baseType="lpstr">
      <vt:lpstr>نسق Office</vt:lpstr>
      <vt:lpstr>اعناب عملي  المحاضرة الخامسة  الدكتور حمزة عباس حمزة</vt:lpstr>
      <vt:lpstr>العناقيد الزهرية :- </vt:lpstr>
      <vt:lpstr>صور لبداية الازهار والعنقود الزهري</vt:lpstr>
      <vt:lpstr>العناقيد الزهرية</vt:lpstr>
      <vt:lpstr>الزهرة Flower:</vt:lpstr>
      <vt:lpstr>تتكون زهرة العنب الاعتيادية الكاملة       من الأجزاء التالية :-</vt:lpstr>
      <vt:lpstr>تتكون زهرة العنب الاعتيادية الكاملة       من الأجزاء التالية :-</vt:lpstr>
      <vt:lpstr>الازهار</vt:lpstr>
      <vt:lpstr>ألأزهار الكاملة وغير الكاملة في العنب :-</vt:lpstr>
      <vt:lpstr>ازهار خنثى</vt:lpstr>
      <vt:lpstr>2- أزهار أحادية الجنس وتكون بدورها مقسمة إلى  </vt:lpstr>
      <vt:lpstr>التزهير :-</vt:lpstr>
      <vt:lpstr>مخطط للتلقيح الزهرة</vt:lpstr>
      <vt:lpstr>حبوب اللقاح :-</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Maher</dc:creator>
  <cp:lastModifiedBy>Maher</cp:lastModifiedBy>
  <cp:revision>4</cp:revision>
  <dcterms:created xsi:type="dcterms:W3CDTF">2021-06-14T07:14:43Z</dcterms:created>
  <dcterms:modified xsi:type="dcterms:W3CDTF">2021-06-14T20:23:50Z</dcterms:modified>
</cp:coreProperties>
</file>